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2.xml" ContentType="application/vnd.openxmlformats-officedocument.presentationml.tags+xml"/>
  <Override PartName="/ppt/theme/themeOverride6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3" r:id="rId4"/>
    <p:sldId id="302" r:id="rId5"/>
    <p:sldId id="303" r:id="rId6"/>
    <p:sldId id="265" r:id="rId7"/>
    <p:sldId id="273" r:id="rId8"/>
    <p:sldId id="304" r:id="rId9"/>
    <p:sldId id="282" r:id="rId10"/>
    <p:sldId id="272" r:id="rId11"/>
    <p:sldId id="289" r:id="rId12"/>
    <p:sldId id="278" r:id="rId13"/>
    <p:sldId id="261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4" autoAdjust="0"/>
    <p:restoredTop sz="94686" autoAdjust="0"/>
  </p:normalViewPr>
  <p:slideViewPr>
    <p:cSldViewPr snapToGrid="0" showGuides="1">
      <p:cViewPr varScale="1">
        <p:scale>
          <a:sx n="105" d="100"/>
          <a:sy n="105" d="100"/>
        </p:scale>
        <p:origin x="392" y="56"/>
      </p:cViewPr>
      <p:guideLst>
        <p:guide pos="416"/>
        <p:guide pos="7265"/>
        <p:guide orient="horz" pos="648"/>
        <p:guide orient="horz" pos="712"/>
        <p:guide orient="horz" pos="3929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164"/>
    </p:cViewPr>
  </p:sorterViewPr>
  <p:notesViewPr>
    <p:cSldViewPr snapToGrid="0" showGuides="1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E7EE84-997A-4CD3-B845-75B2FB4D14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1D08D-EE65-4E78-93D6-192491DAF0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CC86-0B65-453D-903B-BAF9E9346E6A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7B91C-414D-4C49-AD1B-D53DAF22E5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69346E-BED8-4455-B443-E04D84400A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AC07-35C7-46B8-B718-36A1D73E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3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298B2-FD19-4274-B822-EF2557E8ECE5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2CDA2-A4AF-4925-AB5B-07E16CD8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6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FBF4915-8E02-410A-8A8E-2A49BC6E919C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-4386669" y="12699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pic>
        <p:nvPicPr>
          <p:cNvPr id="1026" name="Picture 2" descr="早稻田大学_百度百科">
            <a:extLst>
              <a:ext uri="{FF2B5EF4-FFF2-40B4-BE49-F238E27FC236}">
                <a16:creationId xmlns:a16="http://schemas.microsoft.com/office/drawing/2014/main" id="{2C27A979-CE23-39EB-2419-10C67041E5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1" y="19236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3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7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33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75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早稻田大学_百度百科">
            <a:extLst>
              <a:ext uri="{FF2B5EF4-FFF2-40B4-BE49-F238E27FC236}">
                <a16:creationId xmlns:a16="http://schemas.microsoft.com/office/drawing/2014/main" id="{7819B54D-4A93-418E-9099-958BD61A32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7" y="274638"/>
            <a:ext cx="1841125" cy="184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8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796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3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E4C7C-26C4-4D17-9C68-09C274D5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BE0197-17CE-4CE9-8DE2-DC466328F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9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DDF8F4-C957-4555-8EC0-071E21634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" b="2495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3697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9524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2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2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1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0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5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早稻田大学_百度百科">
            <a:extLst>
              <a:ext uri="{FF2B5EF4-FFF2-40B4-BE49-F238E27FC236}">
                <a16:creationId xmlns:a16="http://schemas.microsoft.com/office/drawing/2014/main" id="{F4F55F73-D3A9-FF6A-F149-55BADC996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00" y="168339"/>
            <a:ext cx="853465" cy="8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7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78" r:id="rId9"/>
    <p:sldLayoutId id="2147483666" r:id="rId10"/>
    <p:sldLayoutId id="2147483669" r:id="rId11"/>
    <p:sldLayoutId id="2147483667" r:id="rId12"/>
    <p:sldLayoutId id="2147483668" r:id="rId13"/>
    <p:sldLayoutId id="2147483655" r:id="rId14"/>
    <p:sldLayoutId id="2147483672" r:id="rId15"/>
    <p:sldLayoutId id="2147483654" r:id="rId16"/>
    <p:sldLayoutId id="2147483671" r:id="rId17"/>
    <p:sldLayoutId id="2147483670" r:id="rId18"/>
    <p:sldLayoutId id="2147483676" r:id="rId19"/>
    <p:sldLayoutId id="2147483677" r:id="rId20"/>
    <p:sldLayoutId id="2147483675" r:id="rId21"/>
    <p:sldLayoutId id="2147483673" r:id="rId22"/>
    <p:sldLayoutId id="214748367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6.xml"/><Relationship Id="rId4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149939-F92B-43E0-B458-3C4AD9956317}"/>
              </a:ext>
            </a:extLst>
          </p:cNvPr>
          <p:cNvSpPr txBox="1"/>
          <p:nvPr/>
        </p:nvSpPr>
        <p:spPr>
          <a:xfrm>
            <a:off x="3619893" y="2089031"/>
            <a:ext cx="7913295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r"/>
            <a:r>
              <a:rPr lang="ja-JP" altLang="en-US" sz="4000" b="1" dirty="0">
                <a:solidFill>
                  <a:schemeClr val="accent1">
                    <a:lumMod val="75000"/>
                  </a:schemeClr>
                </a:solidFill>
              </a:rPr>
              <a:t>課題調査レポート</a:t>
            </a:r>
            <a:endParaRPr lang="en-US" altLang="ja-JP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ja-JP" altLang="en-US" sz="4000" b="1" dirty="0">
                <a:solidFill>
                  <a:schemeClr val="accent1">
                    <a:lumMod val="75000"/>
                  </a:schemeClr>
                </a:solidFill>
              </a:rPr>
              <a:t>スマートロボット掃除機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BA31B-8E09-4308-B368-15BD71572A61}"/>
              </a:ext>
            </a:extLst>
          </p:cNvPr>
          <p:cNvSpPr txBox="1"/>
          <p:nvPr/>
        </p:nvSpPr>
        <p:spPr>
          <a:xfrm>
            <a:off x="5767388" y="3855877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/>
              <a:t>44251017</a:t>
            </a:r>
            <a:endParaRPr lang="en-US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EDE549-F1C8-4014-A185-54C70AAE058A}"/>
              </a:ext>
            </a:extLst>
          </p:cNvPr>
          <p:cNvSpPr txBox="1"/>
          <p:nvPr/>
        </p:nvSpPr>
        <p:spPr>
          <a:xfrm>
            <a:off x="8650288" y="3855878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/>
              <a:t>HUANG JIAHUI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417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934C920-6282-4EEE-AC88-E21623EC68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3" b="35933"/>
          <a:stretch/>
        </p:blipFill>
        <p:spPr>
          <a:xfrm>
            <a:off x="0" y="1130301"/>
            <a:ext cx="12192000" cy="22987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2CE6C-FD64-48A6-8E76-F974CCDB340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5.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価格設定</a:t>
            </a:r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E5263EF7-CEC6-4674-BAFF-5AC9CFCE0C63}"/>
              </a:ext>
            </a:extLst>
          </p:cNvPr>
          <p:cNvSpPr/>
          <p:nvPr/>
        </p:nvSpPr>
        <p:spPr>
          <a:xfrm>
            <a:off x="1332670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1</a:t>
            </a:r>
            <a:endParaRPr lang="en-US" sz="3200" b="1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E3221EFC-1721-4386-9BEC-9F404FB42E01}"/>
              </a:ext>
            </a:extLst>
          </p:cNvPr>
          <p:cNvSpPr/>
          <p:nvPr/>
        </p:nvSpPr>
        <p:spPr>
          <a:xfrm>
            <a:off x="1332670" y="499890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2</a:t>
            </a:r>
            <a:endParaRPr lang="en-US" sz="3200" b="1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726DAAFB-CF26-4A90-936D-A43D1BC7BDEA}"/>
              </a:ext>
            </a:extLst>
          </p:cNvPr>
          <p:cNvSpPr/>
          <p:nvPr/>
        </p:nvSpPr>
        <p:spPr>
          <a:xfrm>
            <a:off x="6565186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3</a:t>
            </a:r>
            <a:endParaRPr lang="en-US" sz="3200" b="1" dirty="0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37D80D93-AADB-4C91-BD1D-A84CCB25D6EE}"/>
              </a:ext>
            </a:extLst>
          </p:cNvPr>
          <p:cNvSpPr/>
          <p:nvPr/>
        </p:nvSpPr>
        <p:spPr>
          <a:xfrm>
            <a:off x="6565186" y="4994297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4</a:t>
            </a:r>
            <a:endParaRPr lang="en-US" sz="32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DAF502-A5EE-499C-A648-BBE7EBB40D4E}"/>
              </a:ext>
            </a:extLst>
          </p:cNvPr>
          <p:cNvSpPr/>
          <p:nvPr/>
        </p:nvSpPr>
        <p:spPr>
          <a:xfrm>
            <a:off x="203726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Basic</a:t>
            </a:r>
            <a:r>
              <a:rPr lang="ja-JP" altLang="en-US" dirty="0"/>
              <a:t>モデル：</a:t>
            </a:r>
            <a:r>
              <a:rPr lang="en-US" altLang="ja-JP" dirty="0"/>
              <a:t>39,800</a:t>
            </a:r>
            <a:r>
              <a:rPr lang="ja-JP" altLang="en-US" dirty="0"/>
              <a:t>円（吸引＋自動走行＋アプリ）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ADAB49-68E7-4B3F-AC9C-20F63BB51368}"/>
              </a:ext>
            </a:extLst>
          </p:cNvPr>
          <p:cNvSpPr/>
          <p:nvPr/>
        </p:nvSpPr>
        <p:spPr>
          <a:xfrm>
            <a:off x="203726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Standard</a:t>
            </a:r>
            <a:r>
              <a:rPr lang="ja-JP" altLang="en-US" dirty="0"/>
              <a:t>モデル：</a:t>
            </a:r>
            <a:r>
              <a:rPr lang="en-US" altLang="ja-JP" dirty="0"/>
              <a:t>59,800</a:t>
            </a:r>
            <a:r>
              <a:rPr lang="zh-CN" altLang="en-US" dirty="0"/>
              <a:t>円（＋静音＋段差対応）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E9FBB1-5E88-464E-9865-8EE7F6EC44CF}"/>
              </a:ext>
            </a:extLst>
          </p:cNvPr>
          <p:cNvSpPr/>
          <p:nvPr/>
        </p:nvSpPr>
        <p:spPr>
          <a:xfrm>
            <a:off x="726914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Premium</a:t>
            </a:r>
            <a:r>
              <a:rPr lang="ja-JP" altLang="en-US" dirty="0"/>
              <a:t>モデル：</a:t>
            </a:r>
            <a:r>
              <a:rPr lang="en-US" altLang="ja-JP" dirty="0"/>
              <a:t>79,800</a:t>
            </a:r>
            <a:r>
              <a:rPr lang="ja-JP" altLang="en-US" dirty="0"/>
              <a:t>円（＋自動ゴミ収集＋複数階対応）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F83963-8B7E-43B4-ABF8-981EA79EA77C}"/>
              </a:ext>
            </a:extLst>
          </p:cNvPr>
          <p:cNvSpPr/>
          <p:nvPr/>
        </p:nvSpPr>
        <p:spPr>
          <a:xfrm>
            <a:off x="726914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月額</a:t>
            </a:r>
            <a:r>
              <a:rPr lang="en-US" altLang="ja-JP" dirty="0"/>
              <a:t>980</a:t>
            </a:r>
            <a:r>
              <a:rPr lang="ja-JP" altLang="en-US" dirty="0"/>
              <a:t>円でメンテナンスサブスク提供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0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9668C0-0C53-46ED-84F0-B1C5581865B8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6.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戦略のまとめ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78EA7E-3795-4E5E-9030-2D85610764D6}"/>
              </a:ext>
            </a:extLst>
          </p:cNvPr>
          <p:cNvSpPr/>
          <p:nvPr/>
        </p:nvSpPr>
        <p:spPr>
          <a:xfrm>
            <a:off x="1299882" y="1721225"/>
            <a:ext cx="9164918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日本の住宅環境に特化した差別化製品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知財よりもニーズとブランド認知を重視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SNS</a:t>
            </a:r>
            <a:r>
              <a:rPr lang="ja-JP" altLang="en-US" dirty="0"/>
              <a:t>・体験デモによる拡散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中長期的にシリーズ展開も視野に入れる</a:t>
            </a:r>
          </a:p>
        </p:txBody>
      </p:sp>
    </p:spTree>
    <p:extLst>
      <p:ext uri="{BB962C8B-B14F-4D97-AF65-F5344CB8AC3E}">
        <p14:creationId xmlns:p14="http://schemas.microsoft.com/office/powerpoint/2010/main" val="387649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D68661-C990-4514-A75D-BEC9F2F9E185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51490E-644E-419A-A2FA-0F9B5D70A8A5}"/>
              </a:ext>
            </a:extLst>
          </p:cNvPr>
          <p:cNvSpPr txBox="1"/>
          <p:nvPr/>
        </p:nvSpPr>
        <p:spPr>
          <a:xfrm>
            <a:off x="1030336" y="1300899"/>
            <a:ext cx="10131328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</a:t>
            </a:r>
            <a:r>
              <a:rPr lang="ja-JP" altLang="en-US" dirty="0"/>
              <a:t>富山明俊</a:t>
            </a:r>
            <a:r>
              <a:rPr lang="en-US" altLang="ja-JP" dirty="0"/>
              <a:t>, et al. "</a:t>
            </a:r>
            <a:r>
              <a:rPr lang="ja-JP" altLang="en-US" dirty="0"/>
              <a:t>情報分析に基づくコモディティ市場への新規参入戦略</a:t>
            </a:r>
            <a:r>
              <a:rPr lang="en-US" altLang="ja-JP" dirty="0"/>
              <a:t>." </a:t>
            </a:r>
            <a:r>
              <a:rPr lang="ja-JP" altLang="en-US" dirty="0"/>
              <a:t>情報の科学と技術 </a:t>
            </a:r>
            <a:r>
              <a:rPr lang="en-US" altLang="ja-JP" dirty="0"/>
              <a:t>71.3 (2021): 129-135.</a:t>
            </a:r>
          </a:p>
          <a:p>
            <a:pPr>
              <a:lnSpc>
                <a:spcPct val="150000"/>
              </a:lnSpc>
            </a:pPr>
            <a:r>
              <a:rPr lang="en-US" dirty="0"/>
              <a:t>[2] </a:t>
            </a:r>
            <a:r>
              <a:rPr lang="ja-JP" altLang="en-US" dirty="0"/>
              <a:t>“専業主婦世帯と共働き世帯”，（独）労働政策研究・研修機構，</a:t>
            </a:r>
          </a:p>
          <a:p>
            <a:pPr>
              <a:lnSpc>
                <a:spcPct val="150000"/>
              </a:lnSpc>
            </a:pPr>
            <a:r>
              <a:rPr lang="ja-JP" altLang="en-US" dirty="0"/>
              <a:t> </a:t>
            </a:r>
            <a:r>
              <a:rPr lang="en-US" altLang="ja-JP" dirty="0"/>
              <a:t>https://www.jil.go.jp/kokunai/statistics/timeseries/html/g0212.html (</a:t>
            </a:r>
            <a:r>
              <a:rPr lang="ja-JP" altLang="en-US" dirty="0"/>
              <a:t>参照 </a:t>
            </a:r>
            <a:r>
              <a:rPr lang="en-US" altLang="ja-JP" dirty="0"/>
              <a:t>2019-11-20)</a:t>
            </a:r>
          </a:p>
          <a:p>
            <a:pPr>
              <a:lnSpc>
                <a:spcPct val="150000"/>
              </a:lnSpc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Financial Reports IROBOT CORPORATION（</a:t>
            </a:r>
            <a:r>
              <a:rPr lang="zh-CN" altLang="en-US" dirty="0"/>
              <a:t>各年 </a:t>
            </a:r>
            <a:r>
              <a:rPr lang="en-US" dirty="0"/>
              <a:t>PDF </a:t>
            </a:r>
            <a:r>
              <a:rPr lang="ja-JP" altLang="en-US" dirty="0"/>
              <a:t>の </a:t>
            </a:r>
            <a:r>
              <a:rPr lang="en-US" dirty="0"/>
              <a:t>Form10-K </a:t>
            </a:r>
            <a:r>
              <a:rPr lang="ja-JP" altLang="en-US" dirty="0"/>
              <a:t>を</a:t>
            </a:r>
            <a:r>
              <a:rPr lang="zh-CN" altLang="en-US" dirty="0"/>
              <a:t>参照），</a:t>
            </a:r>
            <a:r>
              <a:rPr lang="en-US" dirty="0"/>
              <a:t>https://investor.irobot.com/financial-information/annual-reports (accessed 2019-11-09)</a:t>
            </a:r>
          </a:p>
          <a:p>
            <a:pPr>
              <a:lnSpc>
                <a:spcPct val="150000"/>
              </a:lnSpc>
            </a:pPr>
            <a:r>
              <a:rPr lang="en-US" dirty="0"/>
              <a:t>[4] 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伴浩美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家庭用ロボット掃除機の評価に関する研究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ja-JP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日本知能情報ファジィ学会 ファジィ システム シンポジウム 講演論文集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日本知能情報ファジィ学会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D44C60-3E7A-4A9B-8DBB-8E7F348C39C1}"/>
              </a:ext>
            </a:extLst>
          </p:cNvPr>
          <p:cNvSpPr txBox="1"/>
          <p:nvPr/>
        </p:nvSpPr>
        <p:spPr>
          <a:xfrm>
            <a:off x="781050" y="3097084"/>
            <a:ext cx="10629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Thank You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04BF7-6509-42E5-AD29-510A8F12A4E6}"/>
              </a:ext>
            </a:extLst>
          </p:cNvPr>
          <p:cNvSpPr txBox="1"/>
          <p:nvPr/>
        </p:nvSpPr>
        <p:spPr>
          <a:xfrm>
            <a:off x="3361264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44251017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FE5764-DE43-4259-B6E7-17FB68CACFAA}"/>
              </a:ext>
            </a:extLst>
          </p:cNvPr>
          <p:cNvSpPr txBox="1"/>
          <p:nvPr/>
        </p:nvSpPr>
        <p:spPr>
          <a:xfrm>
            <a:off x="6578600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HUANG JIAHUI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05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530E86-9B80-4444-BF2B-2428191BA809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F74CE5-0F1E-43D1-98B2-4F2CAD6564AC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市場分析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0455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14929E-C7E9-41B6-895E-C898A6E97B69}"/>
              </a:ext>
            </a:extLst>
          </p:cNvPr>
          <p:cNvSpPr txBox="1"/>
          <p:nvPr/>
        </p:nvSpPr>
        <p:spPr>
          <a:xfrm>
            <a:off x="660399" y="503257"/>
            <a:ext cx="522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と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現状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F19AA-30A0-4D11-BEE0-6FA1899A6FC5}"/>
              </a:ext>
            </a:extLst>
          </p:cNvPr>
          <p:cNvSpPr txBox="1"/>
          <p:nvPr/>
        </p:nvSpPr>
        <p:spPr>
          <a:xfrm>
            <a:off x="5334000" y="2209292"/>
            <a:ext cx="5750560" cy="32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+mn-ea"/>
              </a:rPr>
              <a:t>共働き世帯の増加（</a:t>
            </a:r>
            <a:r>
              <a:rPr lang="en-US" altLang="ja-JP" sz="2000" dirty="0">
                <a:latin typeface="+mn-ea"/>
              </a:rPr>
              <a:t>JIL</a:t>
            </a:r>
            <a:r>
              <a:rPr lang="ja-JP" altLang="en-US" sz="2000" dirty="0">
                <a:latin typeface="+mn-ea"/>
              </a:rPr>
              <a:t>調査）、高齢者の単身生活の拡大により、自動化・時短ニーズが高まっている</a:t>
            </a:r>
            <a:endParaRPr lang="en-US" altLang="ja-JP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+mn-ea"/>
              </a:rPr>
              <a:t>iRobot</a:t>
            </a:r>
            <a:r>
              <a:rPr lang="ja-JP" altLang="en-US" sz="2000" dirty="0">
                <a:latin typeface="+mn-ea"/>
              </a:rPr>
              <a:t> 等の成功例に見ると、新カテゴリ創出とブランド確立が差別化の鍵</a:t>
            </a:r>
            <a:endParaRPr lang="en-US" altLang="ja-JP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+mn-ea"/>
              </a:rPr>
              <a:t>国内では静音性や住宅構造への適合が求められている</a:t>
            </a:r>
            <a:endParaRPr lang="en-US" sz="2000" dirty="0">
              <a:latin typeface="+mn-ea"/>
            </a:endParaRPr>
          </a:p>
        </p:txBody>
      </p:sp>
      <p:pic>
        <p:nvPicPr>
          <p:cNvPr id="3074" name="Picture 2" descr="大神经验：深度解读米家扫地机器人">
            <a:extLst>
              <a:ext uri="{FF2B5EF4-FFF2-40B4-BE49-F238E27FC236}">
                <a16:creationId xmlns:a16="http://schemas.microsoft.com/office/drawing/2014/main" id="{1EFE101B-9DDA-FF65-D47A-6E80031CC54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7" r="27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5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69F5-2F8B-332D-5181-11697F41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3CC234-4218-8B38-8443-8EAF573B59F7}"/>
              </a:ext>
            </a:extLst>
          </p:cNvPr>
          <p:cNvSpPr txBox="1"/>
          <p:nvPr/>
        </p:nvSpPr>
        <p:spPr>
          <a:xfrm>
            <a:off x="660399" y="503257"/>
            <a:ext cx="643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共働き世代の増加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53E4CE-2257-EFFD-B2DA-18F01E1E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013" y="1676400"/>
            <a:ext cx="7179673" cy="4237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D0A82C-582B-2DD4-7C10-44EFD0AEBC6D}"/>
              </a:ext>
            </a:extLst>
          </p:cNvPr>
          <p:cNvSpPr txBox="1"/>
          <p:nvPr/>
        </p:nvSpPr>
        <p:spPr>
          <a:xfrm>
            <a:off x="1004046" y="6194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CIDFont"/>
              </a:rPr>
              <a:t>出典：労働政策研究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92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8A24-40CC-5A6A-E5B8-736B0DA1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F65172-8A6C-B3B3-0AFA-FCFB1BD87CCF}"/>
              </a:ext>
            </a:extLst>
          </p:cNvPr>
          <p:cNvSpPr txBox="1"/>
          <p:nvPr/>
        </p:nvSpPr>
        <p:spPr>
          <a:xfrm>
            <a:off x="660399" y="503257"/>
            <a:ext cx="643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iR</a:t>
            </a:r>
            <a:r>
              <a:rPr lang="en-US" altLang="ja-JP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社の製品と販売台数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5C9BE-B833-738E-75E9-5ED360A7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23" y="1676400"/>
            <a:ext cx="7149852" cy="42378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1D3C3E-3A4E-06F8-2AF8-64995EDDA080}"/>
              </a:ext>
            </a:extLst>
          </p:cNvPr>
          <p:cNvSpPr txBox="1"/>
          <p:nvPr/>
        </p:nvSpPr>
        <p:spPr>
          <a:xfrm>
            <a:off x="1004046" y="6194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CIDFont"/>
              </a:rPr>
              <a:t>出典：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Century" panose="02040604050505020304" pitchFamily="18" charset="0"/>
              </a:rPr>
              <a:t>Financial Reports IROBOT CORPORATION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97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E99E4D6-C5CF-4539-845F-BCC5E4674B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1432360"/>
            <a:ext cx="1800000" cy="1800000"/>
          </a:xfr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85A6DDE-4E21-4F15-B2DA-33AE6EC6BF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FAE45572-54A3-4B7D-84E9-C317A55391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8BE755-BEAA-4895-AA89-838D1826E588}"/>
              </a:ext>
            </a:extLst>
          </p:cNvPr>
          <p:cNvSpPr txBox="1"/>
          <p:nvPr/>
        </p:nvSpPr>
        <p:spPr>
          <a:xfrm>
            <a:off x="660399" y="503257"/>
            <a:ext cx="5342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メーカー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競合状況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C78BA4-BBBE-4A1B-B103-F04B64ADC3B6}"/>
              </a:ext>
            </a:extLst>
          </p:cNvPr>
          <p:cNvSpPr txBox="1"/>
          <p:nvPr/>
        </p:nvSpPr>
        <p:spPr>
          <a:xfrm>
            <a:off x="109749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iRobot</a:t>
            </a:r>
            <a:endParaRPr lang="en-US" sz="20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F671FB-53BB-4326-B0FF-27D7C5DFCB5B}"/>
              </a:ext>
            </a:extLst>
          </p:cNvPr>
          <p:cNvSpPr txBox="1"/>
          <p:nvPr/>
        </p:nvSpPr>
        <p:spPr>
          <a:xfrm>
            <a:off x="487188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latin typeface="+mn-ea"/>
              </a:rPr>
              <a:t>パナソニック</a:t>
            </a:r>
            <a:endParaRPr lang="en-US" sz="20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016703-39EE-4088-8353-2AA42D4F9D11}"/>
              </a:ext>
            </a:extLst>
          </p:cNvPr>
          <p:cNvSpPr txBox="1"/>
          <p:nvPr/>
        </p:nvSpPr>
        <p:spPr>
          <a:xfrm>
            <a:off x="8646274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ECOVACS</a:t>
            </a:r>
            <a:endParaRPr lang="en-US" sz="20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EA93F8-988B-4DE1-A357-7EDAC13BCFD0}"/>
              </a:ext>
            </a:extLst>
          </p:cNvPr>
          <p:cNvSpPr txBox="1"/>
          <p:nvPr/>
        </p:nvSpPr>
        <p:spPr>
          <a:xfrm>
            <a:off x="812506" y="4133560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ja-JP" dirty="0"/>
              <a:t>AI</a:t>
            </a:r>
            <a:r>
              <a:rPr lang="ja-JP" altLang="en-US" dirty="0"/>
              <a:t>・自動ゴミ回収・ブランド力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¥50,000〜¥100,000</a:t>
            </a:r>
            <a:endParaRPr lang="en-US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ED0337-3278-447B-87E1-83C2AE3C40E8}"/>
              </a:ext>
            </a:extLst>
          </p:cNvPr>
          <p:cNvSpPr txBox="1"/>
          <p:nvPr/>
        </p:nvSpPr>
        <p:spPr>
          <a:xfrm>
            <a:off x="4586896" y="4133560"/>
            <a:ext cx="301820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ja-JP" altLang="en-US" dirty="0"/>
              <a:t>薄型・静音設計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/>
              <a:t>¥30,000〜¥60,000</a:t>
            </a:r>
            <a:endParaRPr lang="en-US" altLang="zh-CN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CF077C-28D4-4222-9D55-51666A24EB9B}"/>
              </a:ext>
            </a:extLst>
          </p:cNvPr>
          <p:cNvSpPr txBox="1"/>
          <p:nvPr/>
        </p:nvSpPr>
        <p:spPr>
          <a:xfrm>
            <a:off x="8355678" y="4133559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ja-JP" altLang="en-US" dirty="0"/>
              <a:t>コスパ重視・多機能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/>
              <a:t>¥20,000〜¥50,000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70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B3004E-8129-41CE-A1AA-323B7551109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 STP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864E74-2307-4845-A1F0-1FF3B01D3AA0}"/>
              </a:ext>
            </a:extLst>
          </p:cNvPr>
          <p:cNvSpPr/>
          <p:nvPr/>
        </p:nvSpPr>
        <p:spPr>
          <a:xfrm>
            <a:off x="953730" y="1371601"/>
            <a:ext cx="3055804" cy="4459794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10F4D0-1A64-446F-8DF9-4E206AE84044}"/>
              </a:ext>
            </a:extLst>
          </p:cNvPr>
          <p:cNvSpPr/>
          <p:nvPr/>
        </p:nvSpPr>
        <p:spPr>
          <a:xfrm>
            <a:off x="4374089" y="1371601"/>
            <a:ext cx="3055804" cy="4459794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0CE0F56-E498-4C0B-806E-4B621B1DA97E}"/>
              </a:ext>
            </a:extLst>
          </p:cNvPr>
          <p:cNvSpPr/>
          <p:nvPr/>
        </p:nvSpPr>
        <p:spPr>
          <a:xfrm>
            <a:off x="7794449" y="1371600"/>
            <a:ext cx="3055804" cy="4459793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6F48BE9-9362-41F3-BDE7-AA6682A38C81}"/>
              </a:ext>
            </a:extLst>
          </p:cNvPr>
          <p:cNvSpPr/>
          <p:nvPr/>
        </p:nvSpPr>
        <p:spPr>
          <a:xfrm>
            <a:off x="1200039" y="1724093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 </a:t>
            </a:r>
          </a:p>
          <a:p>
            <a:pPr algn="ctr"/>
            <a:r>
              <a:rPr lang="ja-JP" altLang="en-US" b="1" dirty="0"/>
              <a:t>セグメンテーション</a:t>
            </a:r>
            <a:endParaRPr lang="en-US" b="1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CBD493-BF45-4EA0-9052-CCD2FCE78637}"/>
              </a:ext>
            </a:extLst>
          </p:cNvPr>
          <p:cNvSpPr/>
          <p:nvPr/>
        </p:nvSpPr>
        <p:spPr>
          <a:xfrm>
            <a:off x="4620400" y="1735967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</a:t>
            </a:r>
          </a:p>
          <a:p>
            <a:pPr algn="ctr"/>
            <a:r>
              <a:rPr lang="ja-JP" altLang="en-US" b="1" dirty="0"/>
              <a:t>ターゲティング</a:t>
            </a:r>
            <a:endParaRPr lang="en-US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6DB697F-B1D8-4CB7-9948-A3DA246C7370}"/>
              </a:ext>
            </a:extLst>
          </p:cNvPr>
          <p:cNvSpPr/>
          <p:nvPr/>
        </p:nvSpPr>
        <p:spPr>
          <a:xfrm>
            <a:off x="8040760" y="1718155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</a:t>
            </a:r>
          </a:p>
          <a:p>
            <a:pPr algn="ctr"/>
            <a:r>
              <a:rPr lang="ja-JP" altLang="en-US" b="1" dirty="0"/>
              <a:t>ポジショニング</a:t>
            </a:r>
            <a:endParaRPr 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EF8229-9EB5-44D8-9B6C-7B8728F69CB3}"/>
              </a:ext>
            </a:extLst>
          </p:cNvPr>
          <p:cNvSpPr/>
          <p:nvPr/>
        </p:nvSpPr>
        <p:spPr>
          <a:xfrm>
            <a:off x="1200039" y="2713426"/>
            <a:ext cx="2618688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共働き世帯、高齢者、一人暮らし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02685-29A4-4D78-A9FB-EB0048C127F3}"/>
              </a:ext>
            </a:extLst>
          </p:cNvPr>
          <p:cNvSpPr/>
          <p:nvPr/>
        </p:nvSpPr>
        <p:spPr>
          <a:xfrm>
            <a:off x="4620398" y="2713426"/>
            <a:ext cx="2618688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共働き世帯（掃除時間の短縮を求める）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高齢者（手軽で操作が簡単な製品を希望）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狭小住宅（段差が多く掃除が困難）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AE428F-D055-45D1-B670-ABFE5FFDC86D}"/>
              </a:ext>
            </a:extLst>
          </p:cNvPr>
          <p:cNvSpPr/>
          <p:nvPr/>
        </p:nvSpPr>
        <p:spPr>
          <a:xfrm>
            <a:off x="8040760" y="2713426"/>
            <a:ext cx="2618688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高性能製品（段差対応・静音・自動ゴミ収集）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中価格帯でコストパフォーマンスが高い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iRobot</a:t>
            </a:r>
            <a:r>
              <a:rPr lang="ja-JP" altLang="en-US" dirty="0"/>
              <a:t>製品との差別化：和室・夜間対応</a:t>
            </a:r>
          </a:p>
        </p:txBody>
      </p:sp>
    </p:spTree>
    <p:extLst>
      <p:ext uri="{BB962C8B-B14F-4D97-AF65-F5344CB8AC3E}">
        <p14:creationId xmlns:p14="http://schemas.microsoft.com/office/powerpoint/2010/main" val="387793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02C-4031-3871-10F4-A5D9D5038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ľíďe">
            <a:extLst>
              <a:ext uri="{FF2B5EF4-FFF2-40B4-BE49-F238E27FC236}">
                <a16:creationId xmlns:a16="http://schemas.microsoft.com/office/drawing/2014/main" id="{A8DB8B19-EF59-E304-5A72-B97C9E691EB5}"/>
              </a:ext>
            </a:extLst>
          </p:cNvPr>
          <p:cNvGrpSpPr/>
          <p:nvPr/>
        </p:nvGrpSpPr>
        <p:grpSpPr>
          <a:xfrm>
            <a:off x="8271719" y="2048807"/>
            <a:ext cx="2463558" cy="2022088"/>
            <a:chOff x="8804275" y="1203959"/>
            <a:chExt cx="2678430" cy="2581036"/>
          </a:xfrm>
        </p:grpSpPr>
        <p:sp>
          <p:nvSpPr>
            <p:cNvPr id="57" name="îSḷîdè">
              <a:extLst>
                <a:ext uri="{FF2B5EF4-FFF2-40B4-BE49-F238E27FC236}">
                  <a16:creationId xmlns:a16="http://schemas.microsoft.com/office/drawing/2014/main" id="{276CAC1A-0C7F-CE47-DE73-9409B192C195}"/>
                </a:ext>
              </a:extLst>
            </p:cNvPr>
            <p:cNvSpPr txBox="1"/>
            <p:nvPr/>
          </p:nvSpPr>
          <p:spPr bwMode="auto">
            <a:xfrm>
              <a:off x="8804275" y="1203959"/>
              <a:ext cx="2678430" cy="124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ロボット掃除機でも段差・和室・狭所の対応が不完全</a:t>
              </a:r>
              <a:endParaRPr lang="zh-CN" altLang="en-US" b="1" dirty="0"/>
            </a:p>
          </p:txBody>
        </p:sp>
        <p:sp>
          <p:nvSpPr>
            <p:cNvPr id="59" name="îṩľïḍe">
              <a:extLst>
                <a:ext uri="{FF2B5EF4-FFF2-40B4-BE49-F238E27FC236}">
                  <a16:creationId xmlns:a16="http://schemas.microsoft.com/office/drawing/2014/main" id="{12F0B839-72B5-F39F-D4F8-BFB76AB8ADEA}"/>
                </a:ext>
              </a:extLst>
            </p:cNvPr>
            <p:cNvSpPr txBox="1"/>
            <p:nvPr/>
          </p:nvSpPr>
          <p:spPr bwMode="auto">
            <a:xfrm>
              <a:off x="8804275" y="2753261"/>
              <a:ext cx="2678430" cy="103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騒音が気になるため夜間の使用が困難</a:t>
              </a:r>
              <a:endParaRPr lang="en-US" altLang="zh-CN" b="1" dirty="0"/>
            </a:p>
          </p:txBody>
        </p:sp>
      </p:grpSp>
      <p:grpSp>
        <p:nvGrpSpPr>
          <p:cNvPr id="38" name="ïṣ1íḓe">
            <a:extLst>
              <a:ext uri="{FF2B5EF4-FFF2-40B4-BE49-F238E27FC236}">
                <a16:creationId xmlns:a16="http://schemas.microsoft.com/office/drawing/2014/main" id="{AEFE96C7-F4EE-8467-5C1E-0D7A07AEE64E}"/>
              </a:ext>
            </a:extLst>
          </p:cNvPr>
          <p:cNvGrpSpPr/>
          <p:nvPr/>
        </p:nvGrpSpPr>
        <p:grpSpPr>
          <a:xfrm>
            <a:off x="7673248" y="2197060"/>
            <a:ext cx="442739" cy="1670438"/>
            <a:chOff x="10399" y="1999"/>
            <a:chExt cx="933" cy="3517"/>
          </a:xfrm>
        </p:grpSpPr>
        <p:grpSp>
          <p:nvGrpSpPr>
            <p:cNvPr id="48" name="íşḷïďê">
              <a:extLst>
                <a:ext uri="{FF2B5EF4-FFF2-40B4-BE49-F238E27FC236}">
                  <a16:creationId xmlns:a16="http://schemas.microsoft.com/office/drawing/2014/main" id="{AC9F4BC0-312B-9395-3E71-8DE782EB4395}"/>
                </a:ext>
              </a:extLst>
            </p:cNvPr>
            <p:cNvGrpSpPr/>
            <p:nvPr/>
          </p:nvGrpSpPr>
          <p:grpSpPr>
            <a:xfrm>
              <a:off x="10399" y="1999"/>
              <a:ext cx="933" cy="933"/>
              <a:chOff x="10399" y="1999"/>
              <a:chExt cx="933" cy="933"/>
            </a:xfrm>
          </p:grpSpPr>
          <p:sp>
            <p:nvSpPr>
              <p:cNvPr id="54" name="íṧľíḋé">
                <a:extLst>
                  <a:ext uri="{FF2B5EF4-FFF2-40B4-BE49-F238E27FC236}">
                    <a16:creationId xmlns:a16="http://schemas.microsoft.com/office/drawing/2014/main" id="{17904D0B-A5AB-A840-D80A-4F929522E838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" name="iṩľîďê">
                <a:extLst>
                  <a:ext uri="{FF2B5EF4-FFF2-40B4-BE49-F238E27FC236}">
                    <a16:creationId xmlns:a16="http://schemas.microsoft.com/office/drawing/2014/main" id="{BBE4EEC4-889C-09A0-68A1-4E2542912F3F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49" name="îṡļïḓe">
              <a:extLst>
                <a:ext uri="{FF2B5EF4-FFF2-40B4-BE49-F238E27FC236}">
                  <a16:creationId xmlns:a16="http://schemas.microsoft.com/office/drawing/2014/main" id="{5CDED7F0-1461-3143-8EA0-5C0642F707EF}"/>
                </a:ext>
              </a:extLst>
            </p:cNvPr>
            <p:cNvGrpSpPr/>
            <p:nvPr/>
          </p:nvGrpSpPr>
          <p:grpSpPr>
            <a:xfrm>
              <a:off x="10399" y="4583"/>
              <a:ext cx="933" cy="933"/>
              <a:chOff x="10399" y="4583"/>
              <a:chExt cx="933" cy="933"/>
            </a:xfrm>
          </p:grpSpPr>
          <p:sp>
            <p:nvSpPr>
              <p:cNvPr id="50" name="íş1iḋê">
                <a:extLst>
                  <a:ext uri="{FF2B5EF4-FFF2-40B4-BE49-F238E27FC236}">
                    <a16:creationId xmlns:a16="http://schemas.microsoft.com/office/drawing/2014/main" id="{3EBA9B57-AB77-4589-7A60-30F7B05C5962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" name="iṣlíḑê">
                <a:extLst>
                  <a:ext uri="{FF2B5EF4-FFF2-40B4-BE49-F238E27FC236}">
                    <a16:creationId xmlns:a16="http://schemas.microsoft.com/office/drawing/2014/main" id="{BF4FF06C-2E45-C691-E0E0-31AB6A2B4DC1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39" name="ïṩlíḋe">
            <a:extLst>
              <a:ext uri="{FF2B5EF4-FFF2-40B4-BE49-F238E27FC236}">
                <a16:creationId xmlns:a16="http://schemas.microsoft.com/office/drawing/2014/main" id="{73F7C0A5-9149-B618-3501-E87ED0BB3AE3}"/>
              </a:ext>
            </a:extLst>
          </p:cNvPr>
          <p:cNvGrpSpPr/>
          <p:nvPr/>
        </p:nvGrpSpPr>
        <p:grpSpPr>
          <a:xfrm>
            <a:off x="4033193" y="2197060"/>
            <a:ext cx="442761" cy="1671051"/>
            <a:chOff x="1553" y="2194"/>
            <a:chExt cx="890" cy="3359"/>
          </a:xfrm>
        </p:grpSpPr>
        <p:grpSp>
          <p:nvGrpSpPr>
            <p:cNvPr id="40" name="ïŝľíḍè">
              <a:extLst>
                <a:ext uri="{FF2B5EF4-FFF2-40B4-BE49-F238E27FC236}">
                  <a16:creationId xmlns:a16="http://schemas.microsoft.com/office/drawing/2014/main" id="{803ABD5C-4072-A877-6323-4D53D24DAC07}"/>
                </a:ext>
              </a:extLst>
            </p:cNvPr>
            <p:cNvGrpSpPr/>
            <p:nvPr/>
          </p:nvGrpSpPr>
          <p:grpSpPr>
            <a:xfrm>
              <a:off x="1553" y="2194"/>
              <a:ext cx="890" cy="891"/>
              <a:chOff x="10399" y="1999"/>
              <a:chExt cx="933" cy="933"/>
            </a:xfrm>
          </p:grpSpPr>
          <p:sp>
            <p:nvSpPr>
              <p:cNvPr id="46" name="ïṡlîḓe">
                <a:extLst>
                  <a:ext uri="{FF2B5EF4-FFF2-40B4-BE49-F238E27FC236}">
                    <a16:creationId xmlns:a16="http://schemas.microsoft.com/office/drawing/2014/main" id="{AF6B2095-BC5A-3C65-FF43-C996248D3A57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47" name="ïšḷíḋé">
                <a:extLst>
                  <a:ext uri="{FF2B5EF4-FFF2-40B4-BE49-F238E27FC236}">
                    <a16:creationId xmlns:a16="http://schemas.microsoft.com/office/drawing/2014/main" id="{91534EC7-0A00-12B5-E532-EBAC3EBD4234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1" name="îṩḻîḑê">
              <a:extLst>
                <a:ext uri="{FF2B5EF4-FFF2-40B4-BE49-F238E27FC236}">
                  <a16:creationId xmlns:a16="http://schemas.microsoft.com/office/drawing/2014/main" id="{71EA9EB4-EE9A-DBBE-936B-21DAEB6FC59C}"/>
                </a:ext>
              </a:extLst>
            </p:cNvPr>
            <p:cNvGrpSpPr/>
            <p:nvPr/>
          </p:nvGrpSpPr>
          <p:grpSpPr>
            <a:xfrm>
              <a:off x="1553" y="4662"/>
              <a:ext cx="890" cy="891"/>
              <a:chOff x="10399" y="4583"/>
              <a:chExt cx="933" cy="933"/>
            </a:xfrm>
          </p:grpSpPr>
          <p:sp>
            <p:nvSpPr>
              <p:cNvPr id="42" name="íṡḻídè">
                <a:extLst>
                  <a:ext uri="{FF2B5EF4-FFF2-40B4-BE49-F238E27FC236}">
                    <a16:creationId xmlns:a16="http://schemas.microsoft.com/office/drawing/2014/main" id="{E6EA4B45-E61D-BDE0-7C67-D0CEE20FF2D3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" name="işlîďe">
                <a:extLst>
                  <a:ext uri="{FF2B5EF4-FFF2-40B4-BE49-F238E27FC236}">
                    <a16:creationId xmlns:a16="http://schemas.microsoft.com/office/drawing/2014/main" id="{21CBE143-7330-9BC9-CEDE-7CEB23D1EEB7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6" name="íSļidê">
            <a:extLst>
              <a:ext uri="{FF2B5EF4-FFF2-40B4-BE49-F238E27FC236}">
                <a16:creationId xmlns:a16="http://schemas.microsoft.com/office/drawing/2014/main" id="{A2044CD4-FE00-D8D1-954E-1C4BCE7238A9}"/>
              </a:ext>
            </a:extLst>
          </p:cNvPr>
          <p:cNvGrpSpPr/>
          <p:nvPr/>
        </p:nvGrpSpPr>
        <p:grpSpPr>
          <a:xfrm>
            <a:off x="1439784" y="2048809"/>
            <a:ext cx="2412489" cy="2418770"/>
            <a:chOff x="2755" y="1896"/>
            <a:chExt cx="4218" cy="4862"/>
          </a:xfrm>
        </p:grpSpPr>
        <p:sp>
          <p:nvSpPr>
            <p:cNvPr id="30" name="iSḻïḓé">
              <a:extLst>
                <a:ext uri="{FF2B5EF4-FFF2-40B4-BE49-F238E27FC236}">
                  <a16:creationId xmlns:a16="http://schemas.microsoft.com/office/drawing/2014/main" id="{F249EA26-7B2E-7776-DC55-AA7ED0623506}"/>
                </a:ext>
              </a:extLst>
            </p:cNvPr>
            <p:cNvSpPr txBox="1"/>
            <p:nvPr/>
          </p:nvSpPr>
          <p:spPr bwMode="auto">
            <a:xfrm>
              <a:off x="2755" y="1896"/>
              <a:ext cx="4145" cy="1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掃除作業が手間・時間を要する（特に高齢者・共働き世帯）</a:t>
              </a:r>
              <a:endParaRPr lang="en-US" altLang="zh-CN" b="1" dirty="0"/>
            </a:p>
          </p:txBody>
        </p:sp>
        <p:sp>
          <p:nvSpPr>
            <p:cNvPr id="32" name="ïśļiḑé">
              <a:extLst>
                <a:ext uri="{FF2B5EF4-FFF2-40B4-BE49-F238E27FC236}">
                  <a16:creationId xmlns:a16="http://schemas.microsoft.com/office/drawing/2014/main" id="{013EBA94-307F-C84C-FA61-5516F2EEF70B}"/>
                </a:ext>
              </a:extLst>
            </p:cNvPr>
            <p:cNvSpPr txBox="1"/>
            <p:nvPr/>
          </p:nvSpPr>
          <p:spPr bwMode="auto">
            <a:xfrm>
              <a:off x="2755" y="4480"/>
              <a:ext cx="4218" cy="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ゴミの自動処理機能がなく、日常的な手入れが必要</a:t>
              </a:r>
              <a:endParaRPr lang="en-US" altLang="zh-CN" b="1" dirty="0"/>
            </a:p>
          </p:txBody>
        </p:sp>
        <p:grpSp>
          <p:nvGrpSpPr>
            <p:cNvPr id="35" name="íŝḷîdê">
              <a:extLst>
                <a:ext uri="{FF2B5EF4-FFF2-40B4-BE49-F238E27FC236}">
                  <a16:creationId xmlns:a16="http://schemas.microsoft.com/office/drawing/2014/main" id="{385D8F2B-4F40-6BA4-E4FB-AB83E638EBF1}"/>
                </a:ext>
              </a:extLst>
            </p:cNvPr>
            <p:cNvGrpSpPr/>
            <p:nvPr/>
          </p:nvGrpSpPr>
          <p:grpSpPr>
            <a:xfrm>
              <a:off x="2885" y="4080"/>
              <a:ext cx="3999" cy="2678"/>
              <a:chOff x="12375" y="4368"/>
              <a:chExt cx="5138" cy="267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08BE58A-6E0B-B8D2-2F99-8235708757E1}"/>
                  </a:ext>
                </a:extLst>
              </p:cNvPr>
              <p:cNvCxnSpPr/>
              <p:nvPr/>
            </p:nvCxnSpPr>
            <p:spPr>
              <a:xfrm>
                <a:off x="12375" y="4368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D9843B8A-3C5F-B2F7-203D-7A9204248451}"/>
                  </a:ext>
                </a:extLst>
              </p:cNvPr>
              <p:cNvCxnSpPr/>
              <p:nvPr/>
            </p:nvCxnSpPr>
            <p:spPr>
              <a:xfrm>
                <a:off x="12375" y="7046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ïSlïḓè">
            <a:extLst>
              <a:ext uri="{FF2B5EF4-FFF2-40B4-BE49-F238E27FC236}">
                <a16:creationId xmlns:a16="http://schemas.microsoft.com/office/drawing/2014/main" id="{344F4F19-06D3-181B-F082-D84D1A436DEB}"/>
              </a:ext>
            </a:extLst>
          </p:cNvPr>
          <p:cNvGrpSpPr/>
          <p:nvPr/>
        </p:nvGrpSpPr>
        <p:grpSpPr>
          <a:xfrm>
            <a:off x="5533493" y="2446784"/>
            <a:ext cx="1608692" cy="2742489"/>
            <a:chOff x="5015835" y="1765195"/>
            <a:chExt cx="2516276" cy="4289731"/>
          </a:xfrm>
        </p:grpSpPr>
        <p:sp>
          <p:nvSpPr>
            <p:cNvPr id="27" name="íṧľîḍê">
              <a:extLst>
                <a:ext uri="{FF2B5EF4-FFF2-40B4-BE49-F238E27FC236}">
                  <a16:creationId xmlns:a16="http://schemas.microsoft.com/office/drawing/2014/main" id="{04991D9F-A05E-10BB-F09A-1895796741D8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i$lîḍe">
              <a:extLst>
                <a:ext uri="{FF2B5EF4-FFF2-40B4-BE49-F238E27FC236}">
                  <a16:creationId xmlns:a16="http://schemas.microsoft.com/office/drawing/2014/main" id="{EC5B3F69-AEB6-387F-9A7F-73C330F471DF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îṣľïḑe">
            <a:extLst>
              <a:ext uri="{FF2B5EF4-FFF2-40B4-BE49-F238E27FC236}">
                <a16:creationId xmlns:a16="http://schemas.microsoft.com/office/drawing/2014/main" id="{B67D054D-3736-AB63-75EA-4DF6B7A054FD}"/>
              </a:ext>
            </a:extLst>
          </p:cNvPr>
          <p:cNvGrpSpPr/>
          <p:nvPr/>
        </p:nvGrpSpPr>
        <p:grpSpPr>
          <a:xfrm flipH="1">
            <a:off x="4994700" y="2446784"/>
            <a:ext cx="1608692" cy="2742489"/>
            <a:chOff x="5015835" y="1765195"/>
            <a:chExt cx="2516276" cy="4289731"/>
          </a:xfrm>
        </p:grpSpPr>
        <p:sp>
          <p:nvSpPr>
            <p:cNvPr id="25" name="ïšľiďe">
              <a:extLst>
                <a:ext uri="{FF2B5EF4-FFF2-40B4-BE49-F238E27FC236}">
                  <a16:creationId xmlns:a16="http://schemas.microsoft.com/office/drawing/2014/main" id="{2C93BBFB-FEED-5108-4FDC-F052B20F1CB9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íṥḷiḑè">
              <a:extLst>
                <a:ext uri="{FF2B5EF4-FFF2-40B4-BE49-F238E27FC236}">
                  <a16:creationId xmlns:a16="http://schemas.microsoft.com/office/drawing/2014/main" id="{AA3D29CA-FF7E-19D3-22B9-2D4E6E778685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ïsľíḋè">
            <a:extLst>
              <a:ext uri="{FF2B5EF4-FFF2-40B4-BE49-F238E27FC236}">
                <a16:creationId xmlns:a16="http://schemas.microsoft.com/office/drawing/2014/main" id="{DC7FFEDC-9AE2-CCDD-53A5-BF04F0B2B7F7}"/>
              </a:ext>
            </a:extLst>
          </p:cNvPr>
          <p:cNvGrpSpPr/>
          <p:nvPr/>
        </p:nvGrpSpPr>
        <p:grpSpPr>
          <a:xfrm>
            <a:off x="5256436" y="1931474"/>
            <a:ext cx="1680370" cy="3468531"/>
            <a:chOff x="5003338" y="1635966"/>
            <a:chExt cx="2185325" cy="4510834"/>
          </a:xfrm>
        </p:grpSpPr>
        <p:grpSp>
          <p:nvGrpSpPr>
            <p:cNvPr id="10" name="ïšḻîḍé">
              <a:extLst>
                <a:ext uri="{FF2B5EF4-FFF2-40B4-BE49-F238E27FC236}">
                  <a16:creationId xmlns:a16="http://schemas.microsoft.com/office/drawing/2014/main" id="{ADEC6800-F249-2622-5545-876BCECDF367}"/>
                </a:ext>
              </a:extLst>
            </p:cNvPr>
            <p:cNvGrpSpPr/>
            <p:nvPr/>
          </p:nvGrpSpPr>
          <p:grpSpPr>
            <a:xfrm>
              <a:off x="5137355" y="1635966"/>
              <a:ext cx="1891937" cy="1779650"/>
              <a:chOff x="5137355" y="1378371"/>
              <a:chExt cx="1891937" cy="1779650"/>
            </a:xfrm>
          </p:grpSpPr>
          <p:sp>
            <p:nvSpPr>
              <p:cNvPr id="21" name="í$ḻiďè">
                <a:extLst>
                  <a:ext uri="{FF2B5EF4-FFF2-40B4-BE49-F238E27FC236}">
                    <a16:creationId xmlns:a16="http://schemas.microsoft.com/office/drawing/2014/main" id="{72BFC266-0D85-DD91-18E2-1237F4C07E1A}"/>
                  </a:ext>
                </a:extLst>
              </p:cNvPr>
              <p:cNvSpPr/>
              <p:nvPr/>
            </p:nvSpPr>
            <p:spPr>
              <a:xfrm>
                <a:off x="5137355" y="2311661"/>
                <a:ext cx="1891936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01" extrusionOk="0">
                    <a:moveTo>
                      <a:pt x="1444" y="355"/>
                    </a:moveTo>
                    <a:lnTo>
                      <a:pt x="1462" y="496"/>
                    </a:lnTo>
                    <a:lnTo>
                      <a:pt x="1567" y="406"/>
                    </a:lnTo>
                    <a:lnTo>
                      <a:pt x="1444" y="355"/>
                    </a:lnTo>
                    <a:close/>
                    <a:moveTo>
                      <a:pt x="150" y="701"/>
                    </a:moveTo>
                    <a:lnTo>
                      <a:pt x="197" y="428"/>
                    </a:lnTo>
                    <a:lnTo>
                      <a:pt x="0" y="648"/>
                    </a:lnTo>
                    <a:lnTo>
                      <a:pt x="150" y="701"/>
                    </a:lnTo>
                    <a:close/>
                    <a:moveTo>
                      <a:pt x="432" y="168"/>
                    </a:moveTo>
                    <a:lnTo>
                      <a:pt x="1148" y="233"/>
                    </a:lnTo>
                    <a:lnTo>
                      <a:pt x="583" y="0"/>
                    </a:lnTo>
                    <a:lnTo>
                      <a:pt x="432" y="1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22" name="íṣľídé">
                <a:extLst>
                  <a:ext uri="{FF2B5EF4-FFF2-40B4-BE49-F238E27FC236}">
                    <a16:creationId xmlns:a16="http://schemas.microsoft.com/office/drawing/2014/main" id="{7F001552-86D5-9C43-A650-D53929C63C43}"/>
                  </a:ext>
                </a:extLst>
              </p:cNvPr>
              <p:cNvGrpSpPr/>
              <p:nvPr/>
            </p:nvGrpSpPr>
            <p:grpSpPr>
              <a:xfrm>
                <a:off x="5137355" y="1378371"/>
                <a:ext cx="1891937" cy="1715660"/>
                <a:chOff x="5137355" y="1378371"/>
                <a:chExt cx="1891937" cy="171566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3" name="îSḷiďe">
                  <a:extLst>
                    <a:ext uri="{FF2B5EF4-FFF2-40B4-BE49-F238E27FC236}">
                      <a16:creationId xmlns:a16="http://schemas.microsoft.com/office/drawing/2014/main" id="{9F98F8FD-B913-1FFC-0894-5806D85D5595}"/>
                    </a:ext>
                  </a:extLst>
                </p:cNvPr>
                <p:cNvSpPr/>
                <p:nvPr/>
              </p:nvSpPr>
              <p:spPr>
                <a:xfrm>
                  <a:off x="5137355" y="1378371"/>
                  <a:ext cx="703892" cy="1715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421" extrusionOk="0">
                      <a:moveTo>
                        <a:pt x="0" y="1421"/>
                      </a:moveTo>
                      <a:lnTo>
                        <a:pt x="37" y="676"/>
                      </a:lnTo>
                      <a:lnTo>
                        <a:pt x="568" y="0"/>
                      </a:lnTo>
                      <a:lnTo>
                        <a:pt x="583" y="773"/>
                      </a:lnTo>
                      <a:lnTo>
                        <a:pt x="432" y="941"/>
                      </a:lnTo>
                      <a:lnTo>
                        <a:pt x="246" y="924"/>
                      </a:lnTo>
                      <a:lnTo>
                        <a:pt x="197" y="1201"/>
                      </a:lnTo>
                      <a:lnTo>
                        <a:pt x="0" y="14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4" name="ïśḻîďè">
                  <a:extLst>
                    <a:ext uri="{FF2B5EF4-FFF2-40B4-BE49-F238E27FC236}">
                      <a16:creationId xmlns:a16="http://schemas.microsoft.com/office/drawing/2014/main" id="{0CA62D5A-96AE-17FD-0C49-BC67A7B93006}"/>
                    </a:ext>
                  </a:extLst>
                </p:cNvPr>
                <p:cNvSpPr/>
                <p:nvPr/>
              </p:nvSpPr>
              <p:spPr>
                <a:xfrm>
                  <a:off x="5823137" y="1378371"/>
                  <a:ext cx="1206155" cy="1423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179" extrusionOk="0">
                      <a:moveTo>
                        <a:pt x="15" y="773"/>
                      </a:moveTo>
                      <a:lnTo>
                        <a:pt x="0" y="0"/>
                      </a:lnTo>
                      <a:lnTo>
                        <a:pt x="894" y="422"/>
                      </a:lnTo>
                      <a:lnTo>
                        <a:pt x="999" y="1179"/>
                      </a:lnTo>
                      <a:lnTo>
                        <a:pt x="876" y="1128"/>
                      </a:lnTo>
                      <a:lnTo>
                        <a:pt x="864" y="1032"/>
                      </a:lnTo>
                      <a:lnTo>
                        <a:pt x="580" y="1006"/>
                      </a:lnTo>
                      <a:lnTo>
                        <a:pt x="580" y="1006"/>
                      </a:lnTo>
                      <a:lnTo>
                        <a:pt x="15" y="77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1" name="íśḷíḋè">
              <a:extLst>
                <a:ext uri="{FF2B5EF4-FFF2-40B4-BE49-F238E27FC236}">
                  <a16:creationId xmlns:a16="http://schemas.microsoft.com/office/drawing/2014/main" id="{33B4DB87-0AFC-4AE2-D812-17E5CF47464E}"/>
                </a:ext>
              </a:extLst>
            </p:cNvPr>
            <p:cNvGrpSpPr/>
            <p:nvPr/>
          </p:nvGrpSpPr>
          <p:grpSpPr>
            <a:xfrm>
              <a:off x="5265336" y="2751567"/>
              <a:ext cx="1743430" cy="1610620"/>
              <a:chOff x="5265336" y="2493972"/>
              <a:chExt cx="1743430" cy="1610620"/>
            </a:xfrm>
          </p:grpSpPr>
          <p:sp>
            <p:nvSpPr>
              <p:cNvPr id="17" name="îSḷiďè">
                <a:extLst>
                  <a:ext uri="{FF2B5EF4-FFF2-40B4-BE49-F238E27FC236}">
                    <a16:creationId xmlns:a16="http://schemas.microsoft.com/office/drawing/2014/main" id="{2B86949E-C710-07AF-5944-A051DCFC378B}"/>
                  </a:ext>
                </a:extLst>
              </p:cNvPr>
              <p:cNvSpPr/>
              <p:nvPr/>
            </p:nvSpPr>
            <p:spPr>
              <a:xfrm>
                <a:off x="5337777" y="3642173"/>
                <a:ext cx="1670989" cy="462419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383" extrusionOk="0">
                    <a:moveTo>
                      <a:pt x="981" y="69"/>
                    </a:moveTo>
                    <a:lnTo>
                      <a:pt x="1234" y="383"/>
                    </a:lnTo>
                    <a:lnTo>
                      <a:pt x="1384" y="100"/>
                    </a:lnTo>
                    <a:lnTo>
                      <a:pt x="981" y="69"/>
                    </a:lnTo>
                    <a:close/>
                    <a:moveTo>
                      <a:pt x="0" y="282"/>
                    </a:moveTo>
                    <a:lnTo>
                      <a:pt x="826" y="57"/>
                    </a:lnTo>
                    <a:lnTo>
                      <a:pt x="59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8" name="iŝļîdê">
                <a:extLst>
                  <a:ext uri="{FF2B5EF4-FFF2-40B4-BE49-F238E27FC236}">
                    <a16:creationId xmlns:a16="http://schemas.microsoft.com/office/drawing/2014/main" id="{5F3ECE99-2935-A258-836F-05D563754DF2}"/>
                  </a:ext>
                </a:extLst>
              </p:cNvPr>
              <p:cNvGrpSpPr/>
              <p:nvPr/>
            </p:nvGrpSpPr>
            <p:grpSpPr>
              <a:xfrm>
                <a:off x="5265336" y="2493972"/>
                <a:ext cx="1743430" cy="1507994"/>
                <a:chOff x="5265336" y="2493972"/>
                <a:chExt cx="1743430" cy="150799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9" name="íšļiḑe">
                  <a:extLst>
                    <a:ext uri="{FF2B5EF4-FFF2-40B4-BE49-F238E27FC236}">
                      <a16:creationId xmlns:a16="http://schemas.microsoft.com/office/drawing/2014/main" id="{F484A20E-FD8E-9AAF-1082-8F575EDB8D40}"/>
                    </a:ext>
                  </a:extLst>
                </p:cNvPr>
                <p:cNvSpPr/>
                <p:nvPr/>
              </p:nvSpPr>
              <p:spPr>
                <a:xfrm>
                  <a:off x="5265336" y="2493972"/>
                  <a:ext cx="169031" cy="15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249" extrusionOk="0">
                      <a:moveTo>
                        <a:pt x="0" y="1249"/>
                      </a:moveTo>
                      <a:lnTo>
                        <a:pt x="19" y="696"/>
                      </a:lnTo>
                      <a:lnTo>
                        <a:pt x="44" y="550"/>
                      </a:lnTo>
                      <a:lnTo>
                        <a:pt x="91" y="277"/>
                      </a:lnTo>
                      <a:lnTo>
                        <a:pt x="140" y="0"/>
                      </a:lnTo>
                      <a:lnTo>
                        <a:pt x="119" y="951"/>
                      </a:lnTo>
                      <a:lnTo>
                        <a:pt x="60" y="1233"/>
                      </a:lnTo>
                      <a:lnTo>
                        <a:pt x="0" y="1249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0" name="ïśliḋe">
                  <a:extLst>
                    <a:ext uri="{FF2B5EF4-FFF2-40B4-BE49-F238E27FC236}">
                      <a16:creationId xmlns:a16="http://schemas.microsoft.com/office/drawing/2014/main" id="{33EB0A3C-8E38-858C-B518-4030B2F38E56}"/>
                    </a:ext>
                  </a:extLst>
                </p:cNvPr>
                <p:cNvSpPr/>
                <p:nvPr/>
              </p:nvSpPr>
              <p:spPr>
                <a:xfrm>
                  <a:off x="5409012" y="2493972"/>
                  <a:ext cx="1599754" cy="126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51" extrusionOk="0">
                      <a:moveTo>
                        <a:pt x="0" y="951"/>
                      </a:moveTo>
                      <a:lnTo>
                        <a:pt x="21" y="0"/>
                      </a:lnTo>
                      <a:lnTo>
                        <a:pt x="207" y="17"/>
                      </a:lnTo>
                      <a:lnTo>
                        <a:pt x="923" y="82"/>
                      </a:lnTo>
                      <a:lnTo>
                        <a:pt x="923" y="82"/>
                      </a:lnTo>
                      <a:lnTo>
                        <a:pt x="1207" y="108"/>
                      </a:lnTo>
                      <a:lnTo>
                        <a:pt x="1219" y="204"/>
                      </a:lnTo>
                      <a:lnTo>
                        <a:pt x="1237" y="345"/>
                      </a:lnTo>
                      <a:lnTo>
                        <a:pt x="1325" y="1051"/>
                      </a:lnTo>
                      <a:lnTo>
                        <a:pt x="922" y="1020"/>
                      </a:lnTo>
                      <a:lnTo>
                        <a:pt x="886" y="976"/>
                      </a:lnTo>
                      <a:lnTo>
                        <a:pt x="767" y="1008"/>
                      </a:lnTo>
                      <a:lnTo>
                        <a:pt x="767" y="1008"/>
                      </a:lnTo>
                      <a:lnTo>
                        <a:pt x="0" y="9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2" name="îṩļîḍê">
              <a:extLst>
                <a:ext uri="{FF2B5EF4-FFF2-40B4-BE49-F238E27FC236}">
                  <a16:creationId xmlns:a16="http://schemas.microsoft.com/office/drawing/2014/main" id="{A50391BA-F89F-767A-8A9F-5A87435B9C83}"/>
                </a:ext>
              </a:extLst>
            </p:cNvPr>
            <p:cNvGrpSpPr/>
            <p:nvPr/>
          </p:nvGrpSpPr>
          <p:grpSpPr>
            <a:xfrm>
              <a:off x="5003338" y="3920427"/>
              <a:ext cx="2185325" cy="2226373"/>
              <a:chOff x="5003338" y="3662832"/>
              <a:chExt cx="2185325" cy="2226373"/>
            </a:xfrm>
          </p:grpSpPr>
          <p:sp>
            <p:nvSpPr>
              <p:cNvPr id="13" name="ïslïďè">
                <a:extLst>
                  <a:ext uri="{FF2B5EF4-FFF2-40B4-BE49-F238E27FC236}">
                    <a16:creationId xmlns:a16="http://schemas.microsoft.com/office/drawing/2014/main" id="{775D8E1A-8598-B458-7759-6DF1A12B2415}"/>
                  </a:ext>
                </a:extLst>
              </p:cNvPr>
              <p:cNvSpPr/>
              <p:nvPr/>
            </p:nvSpPr>
            <p:spPr>
              <a:xfrm>
                <a:off x="5003338" y="5120116"/>
                <a:ext cx="2185325" cy="769089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637" extrusionOk="0">
                    <a:moveTo>
                      <a:pt x="0" y="254"/>
                    </a:moveTo>
                    <a:lnTo>
                      <a:pt x="1315" y="0"/>
                    </a:lnTo>
                    <a:lnTo>
                      <a:pt x="1810" y="450"/>
                    </a:lnTo>
                    <a:lnTo>
                      <a:pt x="639" y="637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4" name="íṧľíḑe">
                <a:extLst>
                  <a:ext uri="{FF2B5EF4-FFF2-40B4-BE49-F238E27FC236}">
                    <a16:creationId xmlns:a16="http://schemas.microsoft.com/office/drawing/2014/main" id="{ECD31ECA-C706-5483-F87D-4315A05A70C1}"/>
                  </a:ext>
                </a:extLst>
              </p:cNvPr>
              <p:cNvGrpSpPr/>
              <p:nvPr/>
            </p:nvGrpSpPr>
            <p:grpSpPr>
              <a:xfrm>
                <a:off x="5003338" y="3662832"/>
                <a:ext cx="2185325" cy="2000597"/>
                <a:chOff x="5003338" y="3672357"/>
                <a:chExt cx="2185325" cy="2000597"/>
              </a:xfrm>
              <a:solidFill>
                <a:schemeClr val="accent1"/>
              </a:solidFill>
            </p:grpSpPr>
            <p:sp>
              <p:nvSpPr>
                <p:cNvPr id="15" name="íŝḻídé">
                  <a:extLst>
                    <a:ext uri="{FF2B5EF4-FFF2-40B4-BE49-F238E27FC236}">
                      <a16:creationId xmlns:a16="http://schemas.microsoft.com/office/drawing/2014/main" id="{B5010BF3-42A3-2F99-67EA-88D08E6A7662}"/>
                    </a:ext>
                  </a:extLst>
                </p:cNvPr>
                <p:cNvSpPr/>
                <p:nvPr/>
              </p:nvSpPr>
              <p:spPr>
                <a:xfrm>
                  <a:off x="5003338" y="3672357"/>
                  <a:ext cx="1587681" cy="176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" h="1461" extrusionOk="0">
                      <a:moveTo>
                        <a:pt x="0" y="1461"/>
                      </a:moveTo>
                      <a:lnTo>
                        <a:pt x="59" y="316"/>
                      </a:lnTo>
                      <a:lnTo>
                        <a:pt x="217" y="273"/>
                      </a:lnTo>
                      <a:lnTo>
                        <a:pt x="277" y="257"/>
                      </a:lnTo>
                      <a:lnTo>
                        <a:pt x="1103" y="32"/>
                      </a:lnTo>
                      <a:lnTo>
                        <a:pt x="1103" y="32"/>
                      </a:lnTo>
                      <a:lnTo>
                        <a:pt x="1222" y="0"/>
                      </a:lnTo>
                      <a:lnTo>
                        <a:pt x="1315" y="1207"/>
                      </a:lnTo>
                      <a:lnTo>
                        <a:pt x="0" y="14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6" name="iŝļíḑè">
                  <a:extLst>
                    <a:ext uri="{FF2B5EF4-FFF2-40B4-BE49-F238E27FC236}">
                      <a16:creationId xmlns:a16="http://schemas.microsoft.com/office/drawing/2014/main" id="{30E31EFF-7232-B174-5446-CD16E1BF466E}"/>
                    </a:ext>
                  </a:extLst>
                </p:cNvPr>
                <p:cNvSpPr/>
                <p:nvPr/>
              </p:nvSpPr>
              <p:spPr>
                <a:xfrm>
                  <a:off x="6478734" y="3672357"/>
                  <a:ext cx="709929" cy="20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1657" extrusionOk="0">
                      <a:moveTo>
                        <a:pt x="93" y="1207"/>
                      </a:moveTo>
                      <a:lnTo>
                        <a:pt x="0" y="0"/>
                      </a:lnTo>
                      <a:lnTo>
                        <a:pt x="36" y="44"/>
                      </a:lnTo>
                      <a:lnTo>
                        <a:pt x="289" y="358"/>
                      </a:lnTo>
                      <a:lnTo>
                        <a:pt x="456" y="564"/>
                      </a:lnTo>
                      <a:lnTo>
                        <a:pt x="588" y="1657"/>
                      </a:lnTo>
                      <a:lnTo>
                        <a:pt x="93" y="1207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48BD6EE-6DA4-E6BE-6333-79DDEA5A1C2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3.1 As-Is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モデルの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課題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E1828BD-D504-BD6A-1B7E-E4472D2C7F5B}"/>
              </a:ext>
            </a:extLst>
          </p:cNvPr>
          <p:cNvCxnSpPr/>
          <p:nvPr/>
        </p:nvCxnSpPr>
        <p:spPr>
          <a:xfrm>
            <a:off x="8395481" y="3115535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8D57162-DF96-1A27-195C-9D2A559216FD}"/>
              </a:ext>
            </a:extLst>
          </p:cNvPr>
          <p:cNvCxnSpPr/>
          <p:nvPr/>
        </p:nvCxnSpPr>
        <p:spPr>
          <a:xfrm>
            <a:off x="8395481" y="4443663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667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21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5FBC16-D977-417B-A91A-9D6EFAAA148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08343" y="1268801"/>
            <a:ext cx="10775315" cy="3806240"/>
            <a:chOff x="708343" y="1268801"/>
            <a:chExt cx="10775315" cy="380624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2E41961-F2C7-4FA3-B969-A51F83912D39}"/>
                </a:ext>
              </a:extLst>
            </p:cNvPr>
            <p:cNvCxnSpPr/>
            <p:nvPr/>
          </p:nvCxnSpPr>
          <p:spPr>
            <a:xfrm>
              <a:off x="3270865" y="3732162"/>
              <a:ext cx="2792361" cy="0"/>
            </a:xfrm>
            <a:prstGeom prst="line">
              <a:avLst/>
            </a:prstGeom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7B45BF5-F041-41ED-9E26-07CBD67E29D5}"/>
                </a:ext>
              </a:extLst>
            </p:cNvPr>
            <p:cNvCxnSpPr/>
            <p:nvPr/>
          </p:nvCxnSpPr>
          <p:spPr>
            <a:xfrm>
              <a:off x="5825810" y="3354439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3B50793-0077-4695-9AB0-EFB7F23A6D59}"/>
                </a:ext>
              </a:extLst>
            </p:cNvPr>
            <p:cNvCxnSpPr/>
            <p:nvPr/>
          </p:nvCxnSpPr>
          <p:spPr>
            <a:xfrm>
              <a:off x="708343" y="4975122"/>
              <a:ext cx="10775315" cy="0"/>
            </a:xfrm>
            <a:prstGeom prst="line">
              <a:avLst/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9EB7D-5A3C-4216-BBF3-AFAEFD99AE1D}"/>
                </a:ext>
              </a:extLst>
            </p:cNvPr>
            <p:cNvCxnSpPr/>
            <p:nvPr/>
          </p:nvCxnSpPr>
          <p:spPr>
            <a:xfrm>
              <a:off x="708343" y="4109884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ṡļïḍe">
              <a:extLst>
                <a:ext uri="{FF2B5EF4-FFF2-40B4-BE49-F238E27FC236}">
                  <a16:creationId xmlns:a16="http://schemas.microsoft.com/office/drawing/2014/main" id="{12C7FAF8-9CDF-4755-9B5E-B1D79338CCB7}"/>
                </a:ext>
              </a:extLst>
            </p:cNvPr>
            <p:cNvSpPr/>
            <p:nvPr/>
          </p:nvSpPr>
          <p:spPr>
            <a:xfrm>
              <a:off x="1999688" y="4865371"/>
              <a:ext cx="209670" cy="20967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íśḻïḍé">
              <a:extLst>
                <a:ext uri="{FF2B5EF4-FFF2-40B4-BE49-F238E27FC236}">
                  <a16:creationId xmlns:a16="http://schemas.microsoft.com/office/drawing/2014/main" id="{C14C17BF-B271-491B-BFAF-7F591218BD1C}"/>
                </a:ext>
              </a:extLst>
            </p:cNvPr>
            <p:cNvSpPr/>
            <p:nvPr/>
          </p:nvSpPr>
          <p:spPr>
            <a:xfrm>
              <a:off x="7117156" y="4865371"/>
              <a:ext cx="209670" cy="20967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4FFC938-1D1D-4150-B711-C04CEAD7EC37}"/>
                </a:ext>
              </a:extLst>
            </p:cNvPr>
            <p:cNvCxnSpPr/>
            <p:nvPr/>
          </p:nvCxnSpPr>
          <p:spPr>
            <a:xfrm>
              <a:off x="8691297" y="2976716"/>
              <a:ext cx="2792361" cy="0"/>
            </a:xfrm>
            <a:prstGeom prst="line">
              <a:avLst/>
            </a:prstGeom>
            <a:solidFill>
              <a:schemeClr val="tx2"/>
            </a:solidFill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šlíḓè">
              <a:extLst>
                <a:ext uri="{FF2B5EF4-FFF2-40B4-BE49-F238E27FC236}">
                  <a16:creationId xmlns:a16="http://schemas.microsoft.com/office/drawing/2014/main" id="{298101D9-9758-45EA-9CFC-050A2C9079C0}"/>
                </a:ext>
              </a:extLst>
            </p:cNvPr>
            <p:cNvSpPr/>
            <p:nvPr/>
          </p:nvSpPr>
          <p:spPr>
            <a:xfrm>
              <a:off x="9982642" y="4865371"/>
              <a:ext cx="209670" cy="20967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í$ľîḍè">
              <a:extLst>
                <a:ext uri="{FF2B5EF4-FFF2-40B4-BE49-F238E27FC236}">
                  <a16:creationId xmlns:a16="http://schemas.microsoft.com/office/drawing/2014/main" id="{46D229E8-9950-4235-9D4E-74C19A3F07FC}"/>
                </a:ext>
              </a:extLst>
            </p:cNvPr>
            <p:cNvGrpSpPr/>
            <p:nvPr/>
          </p:nvGrpSpPr>
          <p:grpSpPr>
            <a:xfrm>
              <a:off x="708343" y="2306269"/>
              <a:ext cx="2080507" cy="1353842"/>
              <a:chOff x="1180853" y="2306269"/>
              <a:chExt cx="2080507" cy="1353842"/>
            </a:xfrm>
          </p:grpSpPr>
          <p:sp>
            <p:nvSpPr>
              <p:cNvPr id="27" name="ïṥlíḓê">
                <a:extLst>
                  <a:ext uri="{FF2B5EF4-FFF2-40B4-BE49-F238E27FC236}">
                    <a16:creationId xmlns:a16="http://schemas.microsoft.com/office/drawing/2014/main" id="{C2E6113A-0702-461B-8966-3C5EC0212C0A}"/>
                  </a:ext>
                </a:extLst>
              </p:cNvPr>
              <p:cNvSpPr txBox="1"/>
              <p:nvPr/>
            </p:nvSpPr>
            <p:spPr>
              <a:xfrm>
                <a:off x="1180853" y="2306269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和室対応</a:t>
                </a:r>
                <a:endParaRPr lang="id-ID" sz="1400" b="1" dirty="0"/>
              </a:p>
            </p:txBody>
          </p:sp>
          <p:sp>
            <p:nvSpPr>
              <p:cNvPr id="28" name="íṧ1íḋe">
                <a:extLst>
                  <a:ext uri="{FF2B5EF4-FFF2-40B4-BE49-F238E27FC236}">
                    <a16:creationId xmlns:a16="http://schemas.microsoft.com/office/drawing/2014/main" id="{1D652414-6EF0-4316-8CEE-42F2C9625CE8}"/>
                  </a:ext>
                </a:extLst>
              </p:cNvPr>
              <p:cNvSpPr/>
              <p:nvPr/>
            </p:nvSpPr>
            <p:spPr bwMode="auto">
              <a:xfrm>
                <a:off x="1180853" y="2721050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段差を自動補正しスムーズに移動</a:t>
                </a:r>
                <a:endParaRPr lang="en-US" altLang="zh-CN" sz="1400" dirty="0"/>
              </a:p>
            </p:txBody>
          </p:sp>
        </p:grpSp>
        <p:grpSp>
          <p:nvGrpSpPr>
            <p:cNvPr id="15" name="îṡlïḑé">
              <a:extLst>
                <a:ext uri="{FF2B5EF4-FFF2-40B4-BE49-F238E27FC236}">
                  <a16:creationId xmlns:a16="http://schemas.microsoft.com/office/drawing/2014/main" id="{7729B6E2-3011-4C3A-BFAD-1C56748DDEEB}"/>
                </a:ext>
              </a:extLst>
            </p:cNvPr>
            <p:cNvGrpSpPr/>
            <p:nvPr/>
          </p:nvGrpSpPr>
          <p:grpSpPr>
            <a:xfrm>
              <a:off x="3270865" y="1960447"/>
              <a:ext cx="2080507" cy="1353842"/>
              <a:chOff x="3447516" y="1910613"/>
              <a:chExt cx="2080507" cy="1353842"/>
            </a:xfrm>
          </p:grpSpPr>
          <p:sp>
            <p:nvSpPr>
              <p:cNvPr id="25" name="iṩľïḑè">
                <a:extLst>
                  <a:ext uri="{FF2B5EF4-FFF2-40B4-BE49-F238E27FC236}">
                    <a16:creationId xmlns:a16="http://schemas.microsoft.com/office/drawing/2014/main" id="{DEDABA88-B3E0-4661-A0B4-5D05590EE528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静音設計</a:t>
                </a:r>
                <a:endParaRPr lang="id-ID" sz="1400" b="1" dirty="0"/>
              </a:p>
            </p:txBody>
          </p:sp>
          <p:sp>
            <p:nvSpPr>
              <p:cNvPr id="26" name="íşlîḍé">
                <a:extLst>
                  <a:ext uri="{FF2B5EF4-FFF2-40B4-BE49-F238E27FC236}">
                    <a16:creationId xmlns:a16="http://schemas.microsoft.com/office/drawing/2014/main" id="{70C7C78D-AD1E-4025-9479-F2B36CD59D0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夜間でも安心して稼働可能（</a:t>
                </a:r>
                <a:r>
                  <a:rPr lang="en-US" altLang="ja-JP" sz="1400" dirty="0"/>
                  <a:t>45dB</a:t>
                </a:r>
                <a:r>
                  <a:rPr lang="ja-JP" altLang="en-US" sz="1400" dirty="0"/>
                  <a:t>以下）</a:t>
                </a:r>
                <a:endParaRPr lang="en-US" altLang="zh-CN" sz="1400" dirty="0"/>
              </a:p>
            </p:txBody>
          </p:sp>
        </p:grpSp>
        <p:grpSp>
          <p:nvGrpSpPr>
            <p:cNvPr id="16" name="iš1iḍe">
              <a:extLst>
                <a:ext uri="{FF2B5EF4-FFF2-40B4-BE49-F238E27FC236}">
                  <a16:creationId xmlns:a16="http://schemas.microsoft.com/office/drawing/2014/main" id="{276151C6-65D5-47DD-A329-755735AFD68C}"/>
                </a:ext>
              </a:extLst>
            </p:cNvPr>
            <p:cNvGrpSpPr/>
            <p:nvPr/>
          </p:nvGrpSpPr>
          <p:grpSpPr>
            <a:xfrm>
              <a:off x="5825810" y="1614624"/>
              <a:ext cx="2080507" cy="1353842"/>
              <a:chOff x="3447516" y="1910613"/>
              <a:chExt cx="2080507" cy="1353842"/>
            </a:xfrm>
          </p:grpSpPr>
          <p:sp>
            <p:nvSpPr>
              <p:cNvPr id="23" name="ïṩļíḑè">
                <a:extLst>
                  <a:ext uri="{FF2B5EF4-FFF2-40B4-BE49-F238E27FC236}">
                    <a16:creationId xmlns:a16="http://schemas.microsoft.com/office/drawing/2014/main" id="{CC1A05FF-4C08-4B92-9710-D2E68AE82844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ja-JP" altLang="en-US" sz="1400" b="1" dirty="0"/>
                  <a:t>自動ゴミ収集</a:t>
                </a:r>
                <a:endParaRPr lang="id-ID" sz="1400" b="1" dirty="0"/>
              </a:p>
            </p:txBody>
          </p:sp>
          <p:sp>
            <p:nvSpPr>
              <p:cNvPr id="24" name="íŝḻïdê">
                <a:extLst>
                  <a:ext uri="{FF2B5EF4-FFF2-40B4-BE49-F238E27FC236}">
                    <a16:creationId xmlns:a16="http://schemas.microsoft.com/office/drawing/2014/main" id="{097791CB-8109-4362-A442-909E24EA0211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自動ゴミ収集ドックでメンテナンス負担軽減</a:t>
                </a:r>
                <a:endParaRPr lang="en-US" altLang="zh-CN" sz="1000" dirty="0"/>
              </a:p>
            </p:txBody>
          </p:sp>
        </p:grpSp>
        <p:grpSp>
          <p:nvGrpSpPr>
            <p:cNvPr id="17" name="işľídé">
              <a:extLst>
                <a:ext uri="{FF2B5EF4-FFF2-40B4-BE49-F238E27FC236}">
                  <a16:creationId xmlns:a16="http://schemas.microsoft.com/office/drawing/2014/main" id="{BA4E3B32-3C9A-4FAE-828A-81C655D5E0A2}"/>
                </a:ext>
              </a:extLst>
            </p:cNvPr>
            <p:cNvGrpSpPr/>
            <p:nvPr/>
          </p:nvGrpSpPr>
          <p:grpSpPr>
            <a:xfrm>
              <a:off x="8691297" y="1268801"/>
              <a:ext cx="2577338" cy="1528186"/>
              <a:chOff x="3447516" y="1910613"/>
              <a:chExt cx="2577338" cy="1528186"/>
            </a:xfrm>
          </p:grpSpPr>
          <p:sp>
            <p:nvSpPr>
              <p:cNvPr id="21" name="íśļïḓè">
                <a:extLst>
                  <a:ext uri="{FF2B5EF4-FFF2-40B4-BE49-F238E27FC236}">
                    <a16:creationId xmlns:a16="http://schemas.microsoft.com/office/drawing/2014/main" id="{ABD7063E-A5D3-4677-A342-29AF41093DBE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利便性・</a:t>
                </a:r>
                <a:r>
                  <a:rPr lang="ja-JP" altLang="en-US" sz="1400" b="1" dirty="0"/>
                  <a:t>プライバシ</a:t>
                </a:r>
                <a:endParaRPr lang="id-ID" sz="1400" b="1" dirty="0"/>
              </a:p>
            </p:txBody>
          </p:sp>
          <p:sp>
            <p:nvSpPr>
              <p:cNvPr id="22" name="iṧļiḍè">
                <a:extLst>
                  <a:ext uri="{FF2B5EF4-FFF2-40B4-BE49-F238E27FC236}">
                    <a16:creationId xmlns:a16="http://schemas.microsoft.com/office/drawing/2014/main" id="{3B3C26A2-9899-46EE-8927-A2569019074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577338" cy="1113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スマホアプリ・音声連携による利便性向上</a:t>
                </a:r>
                <a:endParaRPr lang="en-US" altLang="ja-JP" sz="14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プライバシーモードでデータセキュリティにも配慮</a:t>
                </a:r>
                <a:endParaRPr lang="en-US" altLang="zh-CN" sz="1000" dirty="0"/>
              </a:p>
            </p:txBody>
          </p:sp>
        </p:grpSp>
        <p:sp>
          <p:nvSpPr>
            <p:cNvPr id="19" name="ïṡľíḋè">
              <a:extLst>
                <a:ext uri="{FF2B5EF4-FFF2-40B4-BE49-F238E27FC236}">
                  <a16:creationId xmlns:a16="http://schemas.microsoft.com/office/drawing/2014/main" id="{636BD8D3-20A2-4FC6-BCC6-16B8CEB12CBB}"/>
                </a:ext>
              </a:extLst>
            </p:cNvPr>
            <p:cNvSpPr/>
            <p:nvPr/>
          </p:nvSpPr>
          <p:spPr>
            <a:xfrm>
              <a:off x="4604914" y="4865371"/>
              <a:ext cx="209670" cy="20967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DBD3745-A1D7-4E28-9857-44D002720180}"/>
              </a:ext>
            </a:extLst>
          </p:cNvPr>
          <p:cNvSpPr txBox="1"/>
          <p:nvPr/>
        </p:nvSpPr>
        <p:spPr>
          <a:xfrm>
            <a:off x="660400" y="503257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4.1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提案製品導入による改善内容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5735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0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"/>
</p:tagLst>
</file>

<file path=ppt/theme/theme1.xml><?xml version="1.0" encoding="utf-8"?>
<a:theme xmlns:a="http://schemas.openxmlformats.org/drawingml/2006/main" name="母板底纹—主楼与嘉庚像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5220</TotalTime>
  <Words>768</Words>
  <Application>Microsoft Office PowerPoint</Application>
  <PresentationFormat>宽屏</PresentationFormat>
  <Paragraphs>78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CIDFont</vt:lpstr>
      <vt:lpstr>华文中宋</vt:lpstr>
      <vt:lpstr>Arial</vt:lpstr>
      <vt:lpstr>Calibri</vt:lpstr>
      <vt:lpstr>Century</vt:lpstr>
      <vt:lpstr>母板底纹—主楼与嘉庚像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Wei</dc:creator>
  <cp:lastModifiedBy>jia hui huang</cp:lastModifiedBy>
  <cp:revision>151</cp:revision>
  <dcterms:created xsi:type="dcterms:W3CDTF">2020-04-13T02:07:04Z</dcterms:created>
  <dcterms:modified xsi:type="dcterms:W3CDTF">2025-07-06T07:17:12Z</dcterms:modified>
</cp:coreProperties>
</file>